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sldIdLst>
    <p:sldId id="258" r:id="rId2"/>
    <p:sldId id="256" r:id="rId3"/>
    <p:sldId id="268" r:id="rId4"/>
    <p:sldId id="265" r:id="rId5"/>
    <p:sldId id="263" r:id="rId6"/>
    <p:sldId id="264" r:id="rId7"/>
    <p:sldId id="266" r:id="rId8"/>
    <p:sldId id="271" r:id="rId9"/>
    <p:sldId id="276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67" r:id="rId30"/>
    <p:sldId id="269" r:id="rId31"/>
    <p:sldId id="270" r:id="rId32"/>
    <p:sldId id="297" r:id="rId33"/>
    <p:sldId id="298" r:id="rId34"/>
    <p:sldId id="299" r:id="rId35"/>
    <p:sldId id="300" r:id="rId36"/>
    <p:sldId id="292" r:id="rId37"/>
    <p:sldId id="293" r:id="rId38"/>
    <p:sldId id="294" r:id="rId39"/>
    <p:sldId id="295" r:id="rId40"/>
    <p:sldId id="296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CC00"/>
    <a:srgbClr val="FFFF00"/>
    <a:srgbClr val="000099"/>
    <a:srgbClr val="009900"/>
    <a:srgbClr val="FF6600"/>
    <a:srgbClr val="FF3300"/>
    <a:srgbClr val="FF00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6953" autoAdjust="0"/>
  </p:normalViewPr>
  <p:slideViewPr>
    <p:cSldViewPr>
      <p:cViewPr>
        <p:scale>
          <a:sx n="100" d="100"/>
          <a:sy n="100" d="100"/>
        </p:scale>
        <p:origin x="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250E36-332A-4E1D-93A7-1ACEF89208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99431-0E57-4016-85E2-6DB78672CC46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Populate</a:t>
            </a:r>
            <a:r>
              <a:rPr lang="en-US" baseline="0" dirty="0" smtClean="0"/>
              <a:t> large areas of the desert.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7A145-F9F5-4488-BAB5-4258824F96F6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Crisis and Absolutism</a:t>
            </a:r>
            <a:r>
              <a:rPr lang="en-US" u="none" dirty="0" smtClean="0"/>
              <a:t>:</a:t>
            </a:r>
          </a:p>
          <a:p>
            <a:r>
              <a:rPr lang="en-US" dirty="0" smtClean="0"/>
              <a:t>200 – Palace of Versailles</a:t>
            </a:r>
          </a:p>
          <a:p>
            <a:r>
              <a:rPr lang="en-US" dirty="0" smtClean="0"/>
              <a:t>400 – Sun</a:t>
            </a:r>
          </a:p>
          <a:p>
            <a:r>
              <a:rPr lang="en-US" dirty="0" smtClean="0"/>
              <a:t>600 – Louis XIV</a:t>
            </a:r>
          </a:p>
          <a:p>
            <a:r>
              <a:rPr lang="en-US" dirty="0" smtClean="0"/>
              <a:t>800 – True</a:t>
            </a:r>
          </a:p>
          <a:p>
            <a:r>
              <a:rPr lang="en-US" dirty="0" smtClean="0"/>
              <a:t>1000 – King, chief, citizen</a:t>
            </a:r>
          </a:p>
          <a:p>
            <a:endParaRPr lang="en-US" dirty="0" smtClean="0"/>
          </a:p>
          <a:p>
            <a:r>
              <a:rPr lang="en-US" u="sng" dirty="0" smtClean="0"/>
              <a:t>Renaissance</a:t>
            </a:r>
            <a:r>
              <a:rPr lang="en-US" u="none" dirty="0" smtClean="0"/>
              <a:t>:</a:t>
            </a:r>
          </a:p>
          <a:p>
            <a:r>
              <a:rPr lang="en-US" dirty="0" smtClean="0"/>
              <a:t>200 – 3-D</a:t>
            </a:r>
          </a:p>
          <a:p>
            <a:r>
              <a:rPr lang="en-US" dirty="0" smtClean="0"/>
              <a:t>400 – Renaissance</a:t>
            </a:r>
          </a:p>
          <a:p>
            <a:r>
              <a:rPr lang="en-US" dirty="0" smtClean="0"/>
              <a:t>600 – Donatello</a:t>
            </a:r>
          </a:p>
          <a:p>
            <a:r>
              <a:rPr lang="en-US" dirty="0" smtClean="0"/>
              <a:t>800 – </a:t>
            </a:r>
            <a:r>
              <a:rPr lang="en-US" dirty="0" err="1" smtClean="0"/>
              <a:t>DaVinci</a:t>
            </a:r>
            <a:endParaRPr lang="en-US" dirty="0" smtClean="0"/>
          </a:p>
          <a:p>
            <a:r>
              <a:rPr lang="en-US" dirty="0" smtClean="0"/>
              <a:t>1000 – Michelangelo</a:t>
            </a:r>
          </a:p>
          <a:p>
            <a:endParaRPr lang="en-US" dirty="0" smtClean="0"/>
          </a:p>
          <a:p>
            <a:r>
              <a:rPr lang="en-US" u="sng" dirty="0" smtClean="0"/>
              <a:t>Reformation</a:t>
            </a:r>
            <a:r>
              <a:rPr lang="en-US" u="none" dirty="0" smtClean="0"/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200 – Humanism</a:t>
            </a:r>
          </a:p>
          <a:p>
            <a:r>
              <a:rPr lang="en-US" dirty="0" smtClean="0"/>
              <a:t>400 – Martin</a:t>
            </a:r>
            <a:r>
              <a:rPr lang="en-US" baseline="0" dirty="0" smtClean="0"/>
              <a:t> Luther</a:t>
            </a:r>
            <a:endParaRPr lang="en-US" dirty="0" smtClean="0"/>
          </a:p>
          <a:p>
            <a:r>
              <a:rPr lang="en-US" dirty="0" smtClean="0"/>
              <a:t>600 – False</a:t>
            </a:r>
          </a:p>
          <a:p>
            <a:r>
              <a:rPr lang="en-US" dirty="0" smtClean="0"/>
              <a:t>800 – indulgence</a:t>
            </a:r>
          </a:p>
          <a:p>
            <a:r>
              <a:rPr lang="en-US" dirty="0" smtClean="0"/>
              <a:t>1000 – </a:t>
            </a:r>
            <a:r>
              <a:rPr lang="en-US" dirty="0" err="1" smtClean="0"/>
              <a:t>Ghutenberg</a:t>
            </a:r>
            <a:r>
              <a:rPr lang="en-US" dirty="0" smtClean="0"/>
              <a:t>,</a:t>
            </a:r>
            <a:r>
              <a:rPr lang="en-US" baseline="0" dirty="0" smtClean="0"/>
              <a:t> Martin Luther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Asia</a:t>
            </a:r>
            <a:r>
              <a:rPr lang="en-US" u="none" dirty="0" smtClean="0"/>
              <a:t>:</a:t>
            </a:r>
          </a:p>
          <a:p>
            <a:r>
              <a:rPr lang="en-US" dirty="0" smtClean="0"/>
              <a:t>200 – Japan</a:t>
            </a:r>
          </a:p>
          <a:p>
            <a:r>
              <a:rPr lang="en-US" dirty="0" smtClean="0"/>
              <a:t>400 – Bushido</a:t>
            </a:r>
          </a:p>
          <a:p>
            <a:r>
              <a:rPr lang="en-US" dirty="0" smtClean="0"/>
              <a:t>600 – samurai</a:t>
            </a:r>
          </a:p>
          <a:p>
            <a:r>
              <a:rPr lang="en-US" dirty="0" smtClean="0"/>
              <a:t>800 – silk/ spices</a:t>
            </a:r>
          </a:p>
          <a:p>
            <a:r>
              <a:rPr lang="en-US" dirty="0" smtClean="0"/>
              <a:t>1000 –Sui, Song,</a:t>
            </a:r>
            <a:r>
              <a:rPr lang="en-US" baseline="0" dirty="0" smtClean="0"/>
              <a:t> Tong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Middle Ages</a:t>
            </a:r>
            <a:r>
              <a:rPr lang="en-US" u="none" dirty="0" smtClean="0"/>
              <a:t>:</a:t>
            </a:r>
          </a:p>
          <a:p>
            <a:r>
              <a:rPr lang="en-US" dirty="0" smtClean="0"/>
              <a:t>200 – relic</a:t>
            </a:r>
          </a:p>
          <a:p>
            <a:r>
              <a:rPr lang="en-US" dirty="0" smtClean="0"/>
              <a:t>400 – wergild</a:t>
            </a:r>
          </a:p>
          <a:p>
            <a:r>
              <a:rPr lang="en-US" dirty="0" smtClean="0"/>
              <a:t>600 –ordeal</a:t>
            </a:r>
          </a:p>
          <a:p>
            <a:r>
              <a:rPr lang="en-US" dirty="0" smtClean="0"/>
              <a:t>800 – feudalism</a:t>
            </a:r>
          </a:p>
          <a:p>
            <a:r>
              <a:rPr lang="en-US" dirty="0" smtClean="0"/>
              <a:t>1000 – Magna </a:t>
            </a:r>
            <a:r>
              <a:rPr lang="en-US" smtClean="0"/>
              <a:t>Carta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7A145-F9F5-4488-BAB5-4258824F96F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monotheistic and polytheistic.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50E36-332A-4E1D-93A7-1ACEF89208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B:\Units\A%20Christmas%20Carol\Jeopardy\Jeopardy_-_Current_Theme_-_Original_Instrumentation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6.xml"/><Relationship Id="rId18" Type="http://schemas.openxmlformats.org/officeDocument/2006/relationships/slide" Target="slide7.xml"/><Relationship Id="rId26" Type="http://schemas.openxmlformats.org/officeDocument/2006/relationships/slide" Target="slide23.xml"/><Relationship Id="rId3" Type="http://schemas.openxmlformats.org/officeDocument/2006/relationships/audio" Target="../media/audio1.wav"/><Relationship Id="rId21" Type="http://schemas.openxmlformats.org/officeDocument/2006/relationships/slide" Target="slide3.xml"/><Relationship Id="rId7" Type="http://schemas.openxmlformats.org/officeDocument/2006/relationships/slide" Target="slide24.xml"/><Relationship Id="rId12" Type="http://schemas.openxmlformats.org/officeDocument/2006/relationships/slide" Target="slide25.xml"/><Relationship Id="rId17" Type="http://schemas.openxmlformats.org/officeDocument/2006/relationships/slide" Target="slide26.xml"/><Relationship Id="rId25" Type="http://schemas.openxmlformats.org/officeDocument/2006/relationships/slide" Target="slide18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17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24" Type="http://schemas.openxmlformats.org/officeDocument/2006/relationships/slide" Target="slide13.xml"/><Relationship Id="rId5" Type="http://schemas.openxmlformats.org/officeDocument/2006/relationships/slide" Target="slide14.xml"/><Relationship Id="rId15" Type="http://schemas.openxmlformats.org/officeDocument/2006/relationships/slide" Target="slide16.xml"/><Relationship Id="rId23" Type="http://schemas.openxmlformats.org/officeDocument/2006/relationships/slide" Target="slide8.xml"/><Relationship Id="rId28" Type="http://schemas.openxmlformats.org/officeDocument/2006/relationships/slide" Target="slide9.xml"/><Relationship Id="rId10" Type="http://schemas.openxmlformats.org/officeDocument/2006/relationships/slide" Target="slide15.xml"/><Relationship Id="rId19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1.xml"/><Relationship Id="rId22" Type="http://schemas.openxmlformats.org/officeDocument/2006/relationships/slide" Target="slide2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13" Type="http://schemas.openxmlformats.org/officeDocument/2006/relationships/slide" Target="slide47.xml"/><Relationship Id="rId18" Type="http://schemas.openxmlformats.org/officeDocument/2006/relationships/slide" Target="slide48.xml"/><Relationship Id="rId26" Type="http://schemas.openxmlformats.org/officeDocument/2006/relationships/slide" Target="slide40.xml"/><Relationship Id="rId3" Type="http://schemas.openxmlformats.org/officeDocument/2006/relationships/audio" Target="../media/audio1.wav"/><Relationship Id="rId21" Type="http://schemas.openxmlformats.org/officeDocument/2006/relationships/slide" Target="slide39.xml"/><Relationship Id="rId7" Type="http://schemas.openxmlformats.org/officeDocument/2006/relationships/slide" Target="slide46.xml"/><Relationship Id="rId12" Type="http://schemas.openxmlformats.org/officeDocument/2006/relationships/slide" Target="slide42.xml"/><Relationship Id="rId17" Type="http://schemas.openxmlformats.org/officeDocument/2006/relationships/slide" Target="slide43.xml"/><Relationship Id="rId25" Type="http://schemas.openxmlformats.org/officeDocument/2006/relationships/slide" Target="slide35.xml"/><Relationship Id="rId2" Type="http://schemas.openxmlformats.org/officeDocument/2006/relationships/notesSlide" Target="../notesSlides/notesSlide14.xml"/><Relationship Id="rId16" Type="http://schemas.openxmlformats.org/officeDocument/2006/relationships/slide" Target="slide30.xml"/><Relationship Id="rId20" Type="http://schemas.openxmlformats.org/officeDocument/2006/relationships/slide" Target="slide34.xml"/><Relationship Id="rId29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1.xml"/><Relationship Id="rId11" Type="http://schemas.openxmlformats.org/officeDocument/2006/relationships/slide" Target="slide37.xml"/><Relationship Id="rId24" Type="http://schemas.openxmlformats.org/officeDocument/2006/relationships/slide" Target="slide54.xml"/><Relationship Id="rId5" Type="http://schemas.openxmlformats.org/officeDocument/2006/relationships/slide" Target="slide31.xml"/><Relationship Id="rId15" Type="http://schemas.openxmlformats.org/officeDocument/2006/relationships/slide" Target="slide33.xml"/><Relationship Id="rId23" Type="http://schemas.openxmlformats.org/officeDocument/2006/relationships/slide" Target="slide49.xml"/><Relationship Id="rId28" Type="http://schemas.openxmlformats.org/officeDocument/2006/relationships/slide" Target="slide50.xml"/><Relationship Id="rId10" Type="http://schemas.openxmlformats.org/officeDocument/2006/relationships/slide" Target="slide32.xml"/><Relationship Id="rId19" Type="http://schemas.openxmlformats.org/officeDocument/2006/relationships/slide" Target="slide53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52.xml"/><Relationship Id="rId22" Type="http://schemas.openxmlformats.org/officeDocument/2006/relationships/slide" Target="slide44.xml"/><Relationship Id="rId27" Type="http://schemas.openxmlformats.org/officeDocument/2006/relationships/slide" Target="slide45.xml"/><Relationship Id="rId30" Type="http://schemas.openxmlformats.org/officeDocument/2006/relationships/slide" Target="slide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9812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algun Gothic" pitchFamily="34" charset="-127"/>
                <a:ea typeface="Malgun Gothic" pitchFamily="34" charset="-127"/>
              </a:rPr>
              <a:t>Poetry Review</a:t>
            </a:r>
            <a:endParaRPr lang="en-US" sz="8000" b="1" dirty="0">
              <a:ln w="17780" cmpd="sng">
                <a:solidFill>
                  <a:srgbClr val="FF660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4" name="Jeopardy_-_Current_Theme_-_Original_Instrumentat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304800" y="3352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8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2901791"/>
            <a:ext cx="7924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locker bit me before class.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2532459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heard a plop, then a boom when she came down the stairs.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457200" y="2520792"/>
            <a:ext cx="8382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was as fast as Lightning McQueen when he wanted to be.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-52864"/>
            <a:ext cx="7924800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sunlight tickled my skin as I lay on a bed of yellow and golden daisies in the middle of a warm summer day.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3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Goldenrod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blaze of yellow glory, 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goldenrod in bloom;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Like a knight of olden story, </a:t>
            </a: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flaunts a feathery plume.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-299084"/>
            <a:ext cx="7924800" cy="7232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Autumn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They’re coming down in showers, 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leaves all gold and red;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They’re covering the little flowers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tucking them in bed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They’ve spread a fairy carpet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 up and down the street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when we skip along to school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rustle ‘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neath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our feet.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1424463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Autumn</a:t>
            </a:r>
          </a:p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Corkflake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leaves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Beneath the trees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they a breakfast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the breeze?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316468"/>
            <a:ext cx="79248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blows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 bunches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sparkles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crunches</a:t>
            </a:r>
          </a:p>
          <a:p>
            <a:pPr algn="ctr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is clean and cold.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is crisp, and yet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it warms a little, 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Snow is wet.</a:t>
            </a:r>
          </a:p>
          <a:p>
            <a:pPr algn="ctr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Any winter day, I know, </a:t>
            </a: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pleasanter when there is snow.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362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Bees in the Trees</a:t>
            </a:r>
          </a:p>
          <a:p>
            <a:pPr algn="ctr"/>
            <a:endParaRPr lang="en-US" sz="4800" b="1" dirty="0" smtClean="0"/>
          </a:p>
          <a:p>
            <a:pPr algn="ctr"/>
            <a:r>
              <a:rPr lang="en-US" sz="4000" b="1" dirty="0" smtClean="0"/>
              <a:t>I wonder if the bumble bees</a:t>
            </a:r>
          </a:p>
          <a:p>
            <a:pPr algn="ctr"/>
            <a:r>
              <a:rPr lang="en-US" sz="4000" b="1" dirty="0" smtClean="0"/>
              <a:t>That buzz around our pepper trees</a:t>
            </a:r>
          </a:p>
          <a:p>
            <a:pPr algn="ctr"/>
            <a:r>
              <a:rPr lang="en-US" sz="4000" b="1" dirty="0" smtClean="0"/>
              <a:t>Ever sneeze?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055131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Rhyming within a single line of poetry.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082675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Go Figure</a:t>
            </a:r>
            <a:endParaRPr lang="en-US" sz="17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2484438" y="762000"/>
            <a:ext cx="1325562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Figure it out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86200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Some have Rhyme</a:t>
            </a:r>
            <a:r>
              <a:rPr lang="en-US" sz="1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… Scheme</a:t>
            </a:r>
            <a:endParaRPr lang="en-US" sz="17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287963" y="762000"/>
            <a:ext cx="1325562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Sound it out.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689725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ts val="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A little more poetry, please!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113" name="Text Box 6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15" name="Text Box 6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16" name="Text Box 6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20574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17" name="Text Box 6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19" name="Text Box 7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2838450"/>
            <a:ext cx="1309688" cy="649224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0" name="Text Box 7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28384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1" name="Text Box 7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28384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2" name="Text Box 7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28384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3" name="Text Box 7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28384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5" name="Text Box 77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6" name="Text Box 78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36195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7" name="Text Box 79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8" name="Text Box 8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36195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29" name="Text Box 81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1" name="Text Box 83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2" name="Text Box 84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44005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3" name="Text Box 85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4" name="Text Box 86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44005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5" name="Text Box 87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7" name="Text Box 89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8" name="Text Box 90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51816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39" name="Text Box 91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40" name="Text Box 92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51816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41" name="Text Box 9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Text Box 72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2480755" y="2057399"/>
            <a:ext cx="1307592" cy="649224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8415" cmpd="sng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3600" dirty="0">
              <a:ln w="18415" cmpd="sng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Sun 31">
            <a:hlinkClick r:id="rId29" action="ppaction://hlinksldjump"/>
          </p:cNvPr>
          <p:cNvSpPr/>
          <p:nvPr/>
        </p:nvSpPr>
        <p:spPr bwMode="auto">
          <a:xfrm>
            <a:off x="8077200" y="5562600"/>
            <a:ext cx="914400" cy="1143000"/>
          </a:xfrm>
          <a:prstGeom prst="sun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055131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7526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Repetition of a vowel sound.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316468"/>
            <a:ext cx="79248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repetition of a sound at the beginning of the word.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2163127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Saying something over and 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-1579452"/>
            <a:ext cx="79248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there is no fixed pattern or structure to a poem it is called this.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3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Comparing two things using like or as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793795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Comparing two things not using like or as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09600" y="1055131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Exaggeration 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33400" y="1653064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Words used figuratively, not literally.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793796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degree of clarity or distinctness of pronunciation </a:t>
            </a:r>
            <a:r>
              <a:rPr lang="en-US" sz="4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 speech is ___________.</a:t>
            </a:r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082675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Examples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2484438" y="762000"/>
            <a:ext cx="1325562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Tell Me About it</a:t>
            </a:r>
            <a:endParaRPr lang="en-US" sz="1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886200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What does it mean?</a:t>
            </a:r>
            <a:endParaRPr lang="en-US" sz="1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287963" y="762000"/>
            <a:ext cx="1325562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What form is it?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689725" y="762000"/>
            <a:ext cx="1325563" cy="1096963"/>
          </a:xfrm>
          <a:prstGeom prst="rect">
            <a:avLst/>
          </a:prstGeom>
          <a:solidFill>
            <a:srgbClr val="000099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ts val="0"/>
              </a:spcBef>
            </a:pPr>
            <a:r>
              <a:rPr lang="en-US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</a:rPr>
              <a:t>Idiom or Hyperbole?  That is the question.</a:t>
            </a:r>
            <a:endParaRPr lang="en-US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113" name="Text Box 6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action="ppaction://hlinksldjump"/>
              </a:rPr>
              <a:t>200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15" name="Text Box 6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16" name="Text Box 6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20574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17" name="Text Box 6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20574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19" name="Text Box 7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2838450"/>
            <a:ext cx="1309688" cy="649224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10" action="ppaction://hlinksldjump"/>
              </a:rPr>
              <a:t>400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0" name="Text Box 72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28384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1" name="Text Box 73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28384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2" name="Text Box 74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28384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3" name="Text Box 75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28384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5" name="Text Box 77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6" name="Text Box 78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36195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7" name="Text Box 79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8" name="Text Box 8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36195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29" name="Text Box 81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36195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1" name="Text Box 83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2" name="Text Box 84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44005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3" name="Text Box 85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4" name="Text Box 86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440055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5" name="Text Box 87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440055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7" name="Text Box 89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082675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1000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8" name="Text Box 90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2484438" y="51816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1000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39" name="Text Box 91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1000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40" name="Text Box 92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5287963" y="5181600"/>
            <a:ext cx="1309687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1000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41" name="Text Box 9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6689725" y="5181600"/>
            <a:ext cx="1309688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1000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1" name="Text Box 72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2480755" y="2057399"/>
            <a:ext cx="1307592" cy="649224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ln w="10160">
                  <a:solidFill>
                    <a:srgbClr val="FFCC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200</a:t>
            </a:r>
            <a:endParaRPr lang="en-US" sz="3600" dirty="0">
              <a:ln w="10160">
                <a:solidFill>
                  <a:srgbClr val="FFCC00"/>
                </a:solidFill>
                <a:prstDash val="solid"/>
              </a:ln>
              <a:solidFill>
                <a:srgbClr val="FFCC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381000" y="3048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wcard Gothic" pitchFamily="82" charset="0"/>
            </a:endParaRPr>
          </a:p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wcard Gothic" pitchFamily="82" charset="0"/>
              </a:rPr>
              <a:t>DAILY DOUBLE</a:t>
            </a:r>
          </a:p>
          <a:p>
            <a:pPr algn="ctr"/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jdaily2x.wav">
            <a:hlinkClick r:id="" action="ppaction://media"/>
          </p:cNvPr>
          <p:cNvPicPr>
            <a:picLocks noRot="1" noChangeAspect="1"/>
          </p:cNvPicPr>
          <p:nvPr>
            <a:wavAudioFile r:embed="rId1" name="jdaily2x.wav"/>
          </p:nvPr>
        </p:nvPicPr>
        <p:blipFill>
          <a:blip r:embed="rId5" cstate="print"/>
          <a:stretch>
            <a:fillRect/>
          </a:stretch>
        </p:blipFill>
        <p:spPr>
          <a:xfrm>
            <a:off x="-304800" y="304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381000" y="4572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wcard Gothic" pitchFamily="82" charset="0"/>
            </a:endParaRPr>
          </a:p>
          <a:p>
            <a:pPr algn="ctr"/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wcard Gothic" pitchFamily="82" charset="0"/>
              </a:rPr>
              <a:t>DAILY DOUBLE</a:t>
            </a:r>
          </a:p>
          <a:p>
            <a:pPr algn="ctr"/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4" name="jdaily2x.wav">
            <a:hlinkClick r:id="" action="ppaction://media"/>
          </p:cNvPr>
          <p:cNvPicPr>
            <a:picLocks noRot="1" noChangeAspect="1"/>
          </p:cNvPicPr>
          <p:nvPr>
            <a:wavAudioFile r:embed="rId1" name="jdaily2x.wav"/>
          </p:nvPr>
        </p:nvPicPr>
        <p:blipFill>
          <a:blip r:embed="rId4" cstate="print"/>
          <a:stretch>
            <a:fillRect/>
          </a:stretch>
        </p:blipFill>
        <p:spPr>
          <a:xfrm>
            <a:off x="-304800" y="304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Simile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740932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Metaphor</a:t>
            </a: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219200" y="2133600"/>
            <a:ext cx="7924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Assonance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33400" y="1131332"/>
            <a:ext cx="8305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Personification</a:t>
            </a: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4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Symbolism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2163127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Onomatopoeia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2901791"/>
            <a:ext cx="7924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Hyperbole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775936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Onomatopoeia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33400" y="2491264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Idiom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09600" y="-64531"/>
            <a:ext cx="7924800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word that sounds like what it means.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2567464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Alliteration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381000"/>
            <a:ext cx="79248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She was an ice cube after being outside too long.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604421"/>
            <a:ext cx="79248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car became a bullet as it shot out of the garage.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793796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man is over the 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4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waves licked the sandy shores of the beach.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457200" y="1447800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moon was a spotlight shining on the deer in the field.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793795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raindrop is ___________.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62000" y="1055132"/>
            <a:ext cx="79248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Mom’s hug was _________.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09600" y="978932"/>
            <a:ext cx="79248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Rock music is ____________.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 blue eyes are like _________.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1424464"/>
            <a:ext cx="79248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repetition of the ending sounds of words.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3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waiter is as busy as a 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3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Jack’s mother was disappointed when he decided to throw in the towel.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914400" y="2186464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Hold your horses!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1424464"/>
            <a:ext cx="79248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backpack weighs a ton.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685800"/>
            <a:ext cx="79248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Brrr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I’m freezing to death in this school.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838200" y="1817132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will be there in a second.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2667000"/>
            <a:ext cx="7924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Giving human characteristics to non-human things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1901517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Vivid descriptions of things seen, heard, smelled, touched and tasted</a:t>
            </a: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685800" y="2163127"/>
            <a:ext cx="7924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pattern of stressed and unstressed syllables</a:t>
            </a: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685800" y="1793795"/>
            <a:ext cx="79248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It’s time to take the turtle to the tank, today or tomorrow.</a:t>
            </a:r>
          </a:p>
          <a:p>
            <a:pPr algn="ctr"/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722</Words>
  <Application>Microsoft Office PowerPoint</Application>
  <PresentationFormat>On-screen Show (4:3)</PresentationFormat>
  <Paragraphs>273</Paragraphs>
  <Slides>55</Slides>
  <Notes>14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bsprader</cp:lastModifiedBy>
  <cp:revision>178</cp:revision>
  <dcterms:created xsi:type="dcterms:W3CDTF">2000-09-05T02:28:20Z</dcterms:created>
  <dcterms:modified xsi:type="dcterms:W3CDTF">2013-11-04T13:01:45Z</dcterms:modified>
</cp:coreProperties>
</file>